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24387048" cy="13716000"/>
  <p:notesSz cx="13716000" cy="2438704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sv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sv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sv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sv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sv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sv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svg"/><Relationship Id="rId28" Type="http://schemas.openxmlformats.org/officeDocument/2006/relationships/image" Target="../media/image-10-28.png"/><Relationship Id="rId29" Type="http://schemas.openxmlformats.org/officeDocument/2006/relationships/image" Target="../media/image-10-29.svg"/><Relationship Id="rId30" Type="http://schemas.openxmlformats.org/officeDocument/2006/relationships/image" Target="../media/image-10-30.png"/><Relationship Id="rId31" Type="http://schemas.openxmlformats.org/officeDocument/2006/relationships/image" Target="../media/image-10-31.svg"/><Relationship Id="rId32" Type="http://schemas.openxmlformats.org/officeDocument/2006/relationships/image" Target="../media/image-10-32.png"/><Relationship Id="rId33" Type="http://schemas.openxmlformats.org/officeDocument/2006/relationships/image" Target="../media/image-10-33.sv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image" Target="../media/image-11-7.png"/><Relationship Id="rId8" Type="http://schemas.openxmlformats.org/officeDocument/2006/relationships/image" Target="../media/image-11-8.svg"/><Relationship Id="rId9" Type="http://schemas.openxmlformats.org/officeDocument/2006/relationships/image" Target="../media/image-11-9.png"/><Relationship Id="rId10" Type="http://schemas.openxmlformats.org/officeDocument/2006/relationships/image" Target="../media/image-11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image" Target="../media/image-12-7.png"/><Relationship Id="rId8" Type="http://schemas.openxmlformats.org/officeDocument/2006/relationships/image" Target="../media/image-12-8.svg"/><Relationship Id="rId9" Type="http://schemas.openxmlformats.org/officeDocument/2006/relationships/image" Target="../media/image-12-9.png"/><Relationship Id="rId10" Type="http://schemas.openxmlformats.org/officeDocument/2006/relationships/image" Target="../media/image-12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svg"/><Relationship Id="rId7" Type="http://schemas.openxmlformats.org/officeDocument/2006/relationships/image" Target="../media/image-13-7.png"/><Relationship Id="rId8" Type="http://schemas.openxmlformats.org/officeDocument/2006/relationships/image" Target="../media/image-13-8.svg"/><Relationship Id="rId9" Type="http://schemas.openxmlformats.org/officeDocument/2006/relationships/image" Target="../media/image-13-9.png"/><Relationship Id="rId10" Type="http://schemas.openxmlformats.org/officeDocument/2006/relationships/image" Target="../media/image-13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7" Type="http://schemas.openxmlformats.org/officeDocument/2006/relationships/image" Target="../media/image-14-7.png"/><Relationship Id="rId8" Type="http://schemas.openxmlformats.org/officeDocument/2006/relationships/image" Target="../media/image-14-8.svg"/><Relationship Id="rId9" Type="http://schemas.openxmlformats.org/officeDocument/2006/relationships/image" Target="../media/image-14-9.png"/><Relationship Id="rId10" Type="http://schemas.openxmlformats.org/officeDocument/2006/relationships/image" Target="../media/image-14-10.sv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sv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sv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sv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3" Type="http://schemas.openxmlformats.org/officeDocument/2006/relationships/image" Target="../media/image-15-3.png"/><Relationship Id="rId4" Type="http://schemas.openxmlformats.org/officeDocument/2006/relationships/image" Target="../media/image-15-4.sv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sv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sv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image" Target="../media/image-2-13.png"/><Relationship Id="rId14" Type="http://schemas.openxmlformats.org/officeDocument/2006/relationships/image" Target="../media/image-2-14.sv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139700"/>
            <a:ext cx="13806626" cy="13576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01</a:t>
            </a:r>
            <a:endParaRPr lang="en-US" sz="9600" dirty="0"/>
          </a:p>
        </p:txBody>
      </p:sp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5" name="Image 2" descr=" 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8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96540" y="1321615"/>
            <a:ext cx="535560" cy="535493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sp>
        <p:nvSpPr>
          <p:cNvPr id="10" name="Text 3"/>
          <p:cNvSpPr/>
          <p:nvPr/>
        </p:nvSpPr>
        <p:spPr>
          <a:xfrm>
            <a:off x="13535658" y="5194300"/>
            <a:ext cx="8073976" cy="339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</a:t>
            </a:r>
            <a:pPr algn="ctr" indent="0" marL="0">
              <a:buNone/>
            </a:pPr>
            <a:r>
              <a:rPr lang="en-US" sz="200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Giftly</a:t>
            </a:r>
            <a:endParaRPr lang="en-US" sz="12800" dirty="0"/>
          </a:p>
          <a:p>
            <a:pPr algn="ctr" indent="0" marL="0">
              <a:buNone/>
            </a:pPr>
            <a:r>
              <a:rPr lang="en-US" sz="200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</a:t>
            </a:r>
            <a:endParaRPr lang="en-US" sz="12800" dirty="0"/>
          </a:p>
        </p:txBody>
      </p:sp>
      <p:pic>
        <p:nvPicPr>
          <p:cNvPr id="11" name="Image 5" descr=" 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612789"/>
            <a:ext cx="9238315" cy="11103211"/>
          </a:xfrm>
          <a:prstGeom prst="rect">
            <a:avLst/>
          </a:prstGeom>
        </p:spPr>
      </p:pic>
      <p:pic>
        <p:nvPicPr>
          <p:cNvPr id="12" name="Image 6" descr=" 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2503" y="4314586"/>
            <a:ext cx="9694329" cy="9401414"/>
          </a:xfrm>
          <a:prstGeom prst="rect">
            <a:avLst/>
          </a:prstGeom>
        </p:spPr>
      </p:pic>
      <p:sp>
        <p:nvSpPr>
          <p:cNvPr id="13" name="Shape 4"/>
          <p:cNvSpPr/>
          <p:nvPr/>
        </p:nvSpPr>
        <p:spPr>
          <a:xfrm>
            <a:off x="12650781" y="8991600"/>
            <a:ext cx="10491511" cy="1371600"/>
          </a:xfrm>
          <a:prstGeom prst="roundRect">
            <a:avLst>
              <a:gd name="adj" fmla="val 64667"/>
            </a:avLst>
          </a:prstGeom>
          <a:solidFill>
            <a:srgbClr val="9191E9">
              <a:alpha val="100000"/>
            </a:srgbClr>
          </a:solidFill>
          <a:ln/>
        </p:spPr>
      </p:sp>
      <p:sp>
        <p:nvSpPr>
          <p:cNvPr id="14" name="Shape 5"/>
          <p:cNvSpPr/>
          <p:nvPr/>
        </p:nvSpPr>
        <p:spPr>
          <a:xfrm>
            <a:off x="12650781" y="8991600"/>
            <a:ext cx="10491511" cy="1371600"/>
          </a:xfrm>
          <a:prstGeom prst="roundRect">
            <a:avLst>
              <a:gd name="adj" fmla="val 64667"/>
            </a:avLst>
          </a:prstGeom>
          <a:solidFill>
            <a:srgbClr val="9191E9">
              <a:alpha val="100000"/>
            </a:srgbClr>
          </a:solidFill>
          <a:ln/>
        </p:spPr>
      </p:sp>
      <p:sp>
        <p:nvSpPr>
          <p:cNvPr id="15" name="Text 6"/>
          <p:cNvSpPr/>
          <p:nvPr/>
        </p:nvSpPr>
        <p:spPr>
          <a:xfrm>
            <a:off x="13806626" y="9398000"/>
            <a:ext cx="8344943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Сервис по заказу цветов и подарков</a:t>
            </a:r>
            <a:endParaRPr lang="en-US" sz="3600" dirty="0"/>
          </a:p>
        </p:txBody>
      </p:sp>
      <p:sp>
        <p:nvSpPr>
          <p:cNvPr id="16" name="Text 7"/>
          <p:cNvSpPr/>
          <p:nvPr/>
        </p:nvSpPr>
        <p:spPr>
          <a:xfrm>
            <a:off x="12409451" y="9207500"/>
            <a:ext cx="1608868" cy="2510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8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+</a:t>
            </a:r>
            <a:endParaRPr lang="en-US" sz="12800" dirty="0"/>
          </a:p>
        </p:txBody>
      </p:sp>
      <p:sp>
        <p:nvSpPr>
          <p:cNvPr id="17" name="Text 8"/>
          <p:cNvSpPr/>
          <p:nvPr/>
        </p:nvSpPr>
        <p:spPr>
          <a:xfrm>
            <a:off x="22316689" y="3619500"/>
            <a:ext cx="1608868" cy="2510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8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+</a:t>
            </a:r>
            <a:endParaRPr lang="en-US" sz="1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10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3" y="1321615"/>
            <a:ext cx="535563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6401600" cy="137160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083060" y="2882900"/>
            <a:ext cx="5995149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Testing</a:t>
            </a:r>
            <a:endParaRPr lang="en-US" sz="12000" dirty="0"/>
          </a:p>
        </p:txBody>
      </p:sp>
      <p:pic>
        <p:nvPicPr>
          <p:cNvPr id="11" name="Image 5" descr=" 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908" y="6108700"/>
            <a:ext cx="5880835" cy="5880100"/>
          </a:xfrm>
          <a:prstGeom prst="rect">
            <a:avLst/>
          </a:prstGeom>
        </p:spPr>
      </p:pic>
      <p:pic>
        <p:nvPicPr>
          <p:cNvPr id="12" name="Image 6" descr=" 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79156" y="6843713"/>
            <a:ext cx="1837761" cy="1102888"/>
          </a:xfrm>
          <a:prstGeom prst="rect">
            <a:avLst/>
          </a:prstGeom>
        </p:spPr>
      </p:pic>
      <p:pic>
        <p:nvPicPr>
          <p:cNvPr id="13" name="Image 7" descr=" 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79156" y="10157885"/>
            <a:ext cx="1837761" cy="1095902"/>
          </a:xfrm>
          <a:prstGeom prst="rect">
            <a:avLst/>
          </a:prstGeom>
        </p:spPr>
      </p:pic>
      <p:pic>
        <p:nvPicPr>
          <p:cNvPr id="14" name="Image 8" descr=" 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79156" y="7946600"/>
            <a:ext cx="1837761" cy="1102764"/>
          </a:xfrm>
          <a:prstGeom prst="rect">
            <a:avLst/>
          </a:prstGeom>
        </p:spPr>
      </p:pic>
      <p:pic>
        <p:nvPicPr>
          <p:cNvPr id="15" name="Image 9" descr=" 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79156" y="9049364"/>
            <a:ext cx="1837761" cy="1108646"/>
          </a:xfrm>
          <a:prstGeom prst="rect">
            <a:avLst/>
          </a:prstGeom>
        </p:spPr>
      </p:pic>
      <p:pic>
        <p:nvPicPr>
          <p:cNvPr id="16" name="Image 10" descr=" 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6917" y="6843713"/>
            <a:ext cx="1837761" cy="1102888"/>
          </a:xfrm>
          <a:prstGeom prst="rect">
            <a:avLst/>
          </a:prstGeom>
        </p:spPr>
      </p:pic>
      <p:pic>
        <p:nvPicPr>
          <p:cNvPr id="17" name="Image 11" descr=" 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16917" y="10157885"/>
            <a:ext cx="1837761" cy="1095902"/>
          </a:xfrm>
          <a:prstGeom prst="rect">
            <a:avLst/>
          </a:prstGeom>
        </p:spPr>
      </p:pic>
      <p:pic>
        <p:nvPicPr>
          <p:cNvPr id="18" name="Image 12" descr=" 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216917" y="7946597"/>
            <a:ext cx="1837761" cy="1102764"/>
          </a:xfrm>
          <a:prstGeom prst="rect">
            <a:avLst/>
          </a:prstGeom>
        </p:spPr>
      </p:pic>
      <p:pic>
        <p:nvPicPr>
          <p:cNvPr id="19" name="Image 13" descr=" ">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16917" y="9049364"/>
            <a:ext cx="1837761" cy="1108646"/>
          </a:xfrm>
          <a:prstGeom prst="rect">
            <a:avLst/>
          </a:prstGeom>
        </p:spPr>
      </p:pic>
      <p:pic>
        <p:nvPicPr>
          <p:cNvPr id="20" name="Image 14" descr=" ">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153973" y="7823730"/>
            <a:ext cx="2450352" cy="2450043"/>
          </a:xfrm>
          <a:prstGeom prst="rect">
            <a:avLst/>
          </a:prstGeom>
        </p:spPr>
      </p:pic>
      <p:pic>
        <p:nvPicPr>
          <p:cNvPr id="21" name="Image 15" descr=" ">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831003" y="8436239"/>
            <a:ext cx="1096281" cy="1225020"/>
          </a:xfrm>
          <a:prstGeom prst="rect">
            <a:avLst/>
          </a:prstGeom>
        </p:spPr>
      </p:pic>
      <p:sp>
        <p:nvSpPr>
          <p:cNvPr id="22" name="Text 4"/>
          <p:cNvSpPr/>
          <p:nvPr/>
        </p:nvSpPr>
        <p:spPr>
          <a:xfrm>
            <a:off x="3967129" y="11620500"/>
            <a:ext cx="2303221" cy="1248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64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Excel</a:t>
            </a:r>
            <a:endParaRPr lang="en-US" sz="6400" dirty="0"/>
          </a:p>
        </p:txBody>
      </p:sp>
      <p:sp>
        <p:nvSpPr>
          <p:cNvPr id="23" name="Text 5"/>
          <p:cNvSpPr/>
          <p:nvPr/>
        </p:nvSpPr>
        <p:spPr>
          <a:xfrm>
            <a:off x="17456215" y="11620500"/>
            <a:ext cx="3636888" cy="1248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64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Postman</a:t>
            </a:r>
            <a:endParaRPr lang="en-US" sz="6400" dirty="0"/>
          </a:p>
        </p:txBody>
      </p:sp>
      <p:pic>
        <p:nvPicPr>
          <p:cNvPr id="24" name="Image 16" descr=" ">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5076784" y="6654800"/>
            <a:ext cx="8776797" cy="4597400"/>
          </a:xfrm>
          <a:prstGeom prst="rect">
            <a:avLst/>
          </a:prstGeom>
        </p:spPr>
      </p:pic>
      <p:pic>
        <p:nvPicPr>
          <p:cNvPr id="25" name="Image 17" descr=" ">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92324" y="6654800"/>
            <a:ext cx="9602400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12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3" y="1321615"/>
            <a:ext cx="535551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9700"/>
            <a:ext cx="13806626" cy="135763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84273" y="2768600"/>
            <a:ext cx="8967321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In Numbers</a:t>
            </a:r>
            <a:endParaRPr lang="en-US" sz="12000" dirty="0"/>
          </a:p>
        </p:txBody>
      </p:sp>
      <p:sp>
        <p:nvSpPr>
          <p:cNvPr id="11" name="Shape 4"/>
          <p:cNvSpPr/>
          <p:nvPr/>
        </p:nvSpPr>
        <p:spPr>
          <a:xfrm>
            <a:off x="9640505" y="4025900"/>
            <a:ext cx="12739692" cy="7848600"/>
          </a:xfrm>
          <a:prstGeom prst="roundRect">
            <a:avLst>
              <a:gd name="adj" fmla="val 9670"/>
            </a:avLst>
          </a:prstGeom>
          <a:solidFill>
            <a:srgbClr val="2580F8">
              <a:alpha val="100000"/>
            </a:srgbClr>
          </a:solidFill>
          <a:ln/>
        </p:spPr>
      </p:sp>
      <p:sp>
        <p:nvSpPr>
          <p:cNvPr id="12" name="Shape 5"/>
          <p:cNvSpPr/>
          <p:nvPr/>
        </p:nvSpPr>
        <p:spPr>
          <a:xfrm>
            <a:off x="10516914" y="4495800"/>
            <a:ext cx="10986873" cy="1943100"/>
          </a:xfrm>
          <a:prstGeom prst="roundRect">
            <a:avLst>
              <a:gd name="adj" fmla="val 1976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13" name="Shape 6"/>
          <p:cNvSpPr/>
          <p:nvPr/>
        </p:nvSpPr>
        <p:spPr>
          <a:xfrm>
            <a:off x="10593124" y="6858000"/>
            <a:ext cx="10986873" cy="1943100"/>
          </a:xfrm>
          <a:prstGeom prst="roundRect">
            <a:avLst>
              <a:gd name="adj" fmla="val 1976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14" name="Shape 7"/>
          <p:cNvSpPr/>
          <p:nvPr/>
        </p:nvSpPr>
        <p:spPr>
          <a:xfrm>
            <a:off x="10516914" y="9220200"/>
            <a:ext cx="10986873" cy="1943100"/>
          </a:xfrm>
          <a:prstGeom prst="roundRect">
            <a:avLst>
              <a:gd name="adj" fmla="val 1976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15" name="Text 8"/>
          <p:cNvSpPr/>
          <p:nvPr/>
        </p:nvSpPr>
        <p:spPr>
          <a:xfrm>
            <a:off x="10542318" y="4610100"/>
            <a:ext cx="2311689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31</a:t>
            </a:r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endParaRPr lang="en-US" sz="12000" dirty="0"/>
          </a:p>
        </p:txBody>
      </p:sp>
      <p:sp>
        <p:nvSpPr>
          <p:cNvPr id="16" name="Text 9"/>
          <p:cNvSpPr/>
          <p:nvPr/>
        </p:nvSpPr>
        <p:spPr>
          <a:xfrm>
            <a:off x="10720140" y="6959600"/>
            <a:ext cx="5080635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&gt;90%</a:t>
            </a:r>
            <a:endParaRPr lang="en-US" sz="12000" dirty="0"/>
          </a:p>
        </p:txBody>
      </p:sp>
      <p:sp>
        <p:nvSpPr>
          <p:cNvPr id="17" name="Text 10"/>
          <p:cNvSpPr/>
          <p:nvPr/>
        </p:nvSpPr>
        <p:spPr>
          <a:xfrm>
            <a:off x="13997149" y="9220200"/>
            <a:ext cx="1498787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2 </a:t>
            </a:r>
            <a:endParaRPr lang="en-US" sz="12000" dirty="0"/>
          </a:p>
        </p:txBody>
      </p:sp>
      <p:sp>
        <p:nvSpPr>
          <p:cNvPr id="18" name="Text 11"/>
          <p:cNvSpPr/>
          <p:nvPr/>
        </p:nvSpPr>
        <p:spPr>
          <a:xfrm>
            <a:off x="12917514" y="5092700"/>
            <a:ext cx="4411685" cy="114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Было проведено </a:t>
            </a:r>
            <a:endParaRPr lang="en-US" sz="4000" dirty="0"/>
          </a:p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ручных</a:t>
            </a:r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тестов</a:t>
            </a:r>
            <a:endParaRPr lang="en-US" sz="4000" dirty="0"/>
          </a:p>
        </p:txBody>
      </p:sp>
      <p:sp>
        <p:nvSpPr>
          <p:cNvPr id="19" name="Text 12"/>
          <p:cNvSpPr/>
          <p:nvPr/>
        </p:nvSpPr>
        <p:spPr>
          <a:xfrm>
            <a:off x="15546743" y="7454900"/>
            <a:ext cx="4589507" cy="114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Успешно</a:t>
            </a:r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прошли </a:t>
            </a:r>
            <a:endParaRPr lang="en-US" sz="4000" dirty="0"/>
          </a:p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проверку</a:t>
            </a:r>
            <a:endParaRPr lang="en-US" sz="4000" dirty="0"/>
          </a:p>
        </p:txBody>
      </p:sp>
      <p:sp>
        <p:nvSpPr>
          <p:cNvPr id="20" name="Text 13"/>
          <p:cNvSpPr/>
          <p:nvPr/>
        </p:nvSpPr>
        <p:spPr>
          <a:xfrm>
            <a:off x="15546743" y="9702800"/>
            <a:ext cx="5745351" cy="114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Бага</a:t>
            </a:r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было успешно </a:t>
            </a:r>
            <a:endParaRPr lang="en-US" sz="4000" dirty="0"/>
          </a:p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найдено и исправлено</a:t>
            </a:r>
            <a:endParaRPr lang="en-US" sz="4000" dirty="0"/>
          </a:p>
        </p:txBody>
      </p:sp>
      <p:pic>
        <p:nvPicPr>
          <p:cNvPr id="21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740" y="6858000"/>
            <a:ext cx="6960470" cy="4889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11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3" y="1321615"/>
            <a:ext cx="535551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6401600" cy="137160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641930" y="2882900"/>
            <a:ext cx="4877410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CI/CD</a:t>
            </a:r>
            <a:endParaRPr lang="en-US" sz="12000" dirty="0"/>
          </a:p>
        </p:txBody>
      </p:sp>
      <p:pic>
        <p:nvPicPr>
          <p:cNvPr id="11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04225" y="4724400"/>
            <a:ext cx="18087061" cy="7632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13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3" y="1321615"/>
            <a:ext cx="535551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7975" y="3987800"/>
            <a:ext cx="19331816" cy="97282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85886" y="3060700"/>
            <a:ext cx="8776797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Team Work</a:t>
            </a:r>
            <a:endParaRPr lang="en-US" sz="12000" dirty="0"/>
          </a:p>
        </p:txBody>
      </p:sp>
      <p:sp>
        <p:nvSpPr>
          <p:cNvPr id="11" name="Shape 4"/>
          <p:cNvSpPr/>
          <p:nvPr/>
        </p:nvSpPr>
        <p:spPr>
          <a:xfrm>
            <a:off x="1917940" y="9829800"/>
            <a:ext cx="20462257" cy="2044700"/>
          </a:xfrm>
          <a:prstGeom prst="roundRect">
            <a:avLst>
              <a:gd name="adj" fmla="val 62161"/>
            </a:avLst>
          </a:prstGeom>
          <a:solidFill>
            <a:srgbClr val="2580F8">
              <a:alpha val="100000"/>
            </a:srgbClr>
          </a:solidFill>
          <a:ln/>
        </p:spPr>
      </p:sp>
      <p:sp>
        <p:nvSpPr>
          <p:cNvPr id="12" name="Shape 5"/>
          <p:cNvSpPr/>
          <p:nvPr/>
        </p:nvSpPr>
        <p:spPr>
          <a:xfrm>
            <a:off x="3124591" y="6070600"/>
            <a:ext cx="8027403" cy="4762500"/>
          </a:xfrm>
          <a:prstGeom prst="roundRect">
            <a:avLst>
              <a:gd name="adj" fmla="val 8064"/>
            </a:avLst>
          </a:prstGeom>
          <a:solidFill>
            <a:srgbClr val="000000">
              <a:alpha val="100000"/>
            </a:srgbClr>
          </a:solidFill>
          <a:ln/>
        </p:spPr>
      </p:sp>
      <p:sp>
        <p:nvSpPr>
          <p:cNvPr id="13" name="Shape 6"/>
          <p:cNvSpPr/>
          <p:nvPr/>
        </p:nvSpPr>
        <p:spPr>
          <a:xfrm>
            <a:off x="6554019" y="11277600"/>
            <a:ext cx="11177397" cy="2260600"/>
          </a:xfrm>
          <a:prstGeom prst="roundRect">
            <a:avLst>
              <a:gd name="adj" fmla="val 16989"/>
            </a:avLst>
          </a:prstGeom>
          <a:solidFill>
            <a:srgbClr val="000000">
              <a:alpha val="100000"/>
            </a:srgbClr>
          </a:solidFill>
          <a:ln/>
        </p:spPr>
      </p:sp>
      <p:sp>
        <p:nvSpPr>
          <p:cNvPr id="14" name="Shape 7"/>
          <p:cNvSpPr/>
          <p:nvPr/>
        </p:nvSpPr>
        <p:spPr>
          <a:xfrm>
            <a:off x="12968321" y="6070600"/>
            <a:ext cx="8027403" cy="4762500"/>
          </a:xfrm>
          <a:prstGeom prst="roundRect">
            <a:avLst>
              <a:gd name="adj" fmla="val 8064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15" name="Text 8"/>
          <p:cNvSpPr/>
          <p:nvPr/>
        </p:nvSpPr>
        <p:spPr>
          <a:xfrm>
            <a:off x="3226203" y="8509000"/>
            <a:ext cx="7824178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800" dirty="0">
                <a:solidFill>
                  <a:srgbClr val="FFFFFF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Задач</a:t>
            </a:r>
            <a:pPr algn="ctr" indent="0" marL="0">
              <a:buNone/>
            </a:pPr>
            <a:r>
              <a:rPr lang="en-US" sz="4800" dirty="0">
                <a:solidFill>
                  <a:srgbClr val="FFFFFF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в таск-треке Jira</a:t>
            </a:r>
            <a:endParaRPr lang="en-US" sz="4800" dirty="0"/>
          </a:p>
          <a:p>
            <a:pPr algn="ctr" indent="0" marL="0">
              <a:buNone/>
            </a:pPr>
            <a:r>
              <a:rPr lang="en-US" sz="4800" dirty="0">
                <a:solidFill>
                  <a:srgbClr val="FFFFFF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за время разработки MVP</a:t>
            </a:r>
            <a:endParaRPr lang="en-US" sz="4800" dirty="0"/>
          </a:p>
        </p:txBody>
      </p:sp>
      <p:sp>
        <p:nvSpPr>
          <p:cNvPr id="16" name="Text 9"/>
          <p:cNvSpPr/>
          <p:nvPr/>
        </p:nvSpPr>
        <p:spPr>
          <a:xfrm>
            <a:off x="8730224" y="12026900"/>
            <a:ext cx="8006234" cy="1248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6400" dirty="0">
                <a:solidFill>
                  <a:srgbClr val="FFFFFF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Учет времени в Jira</a:t>
            </a:r>
            <a:endParaRPr lang="en-US" sz="6400" dirty="0"/>
          </a:p>
        </p:txBody>
      </p:sp>
      <p:sp>
        <p:nvSpPr>
          <p:cNvPr id="17" name="Text 10"/>
          <p:cNvSpPr/>
          <p:nvPr/>
        </p:nvSpPr>
        <p:spPr>
          <a:xfrm>
            <a:off x="15766904" y="11417300"/>
            <a:ext cx="1706247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000" dirty="0">
                <a:solidFill>
                  <a:srgbClr val="F6FF00">
                    <a:alpha val="97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*</a:t>
            </a:r>
            <a:pPr algn="ctr" indent="0" marL="0">
              <a:buNone/>
            </a:pPr>
            <a:r>
              <a:rPr lang="en-US" sz="4000" dirty="0">
                <a:solidFill>
                  <a:srgbClr val="F6FF00">
                    <a:alpha val="97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NEW</a:t>
            </a:r>
            <a:endParaRPr lang="en-US" sz="4000" dirty="0"/>
          </a:p>
        </p:txBody>
      </p:sp>
      <p:sp>
        <p:nvSpPr>
          <p:cNvPr id="18" name="Text 11"/>
          <p:cNvSpPr/>
          <p:nvPr/>
        </p:nvSpPr>
        <p:spPr>
          <a:xfrm>
            <a:off x="13184248" y="8318500"/>
            <a:ext cx="7925791" cy="241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Недельных спринта</a:t>
            </a:r>
            <a:pPr algn="ctr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за время</a:t>
            </a:r>
            <a:endParaRPr lang="en-US" sz="4800" dirty="0"/>
          </a:p>
          <a:p>
            <a:pPr algn="ctr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разработки MVP</a:t>
            </a:r>
            <a:endParaRPr lang="en-US" sz="4800" dirty="0"/>
          </a:p>
        </p:txBody>
      </p:sp>
      <p:sp>
        <p:nvSpPr>
          <p:cNvPr id="19" name="Text 12"/>
          <p:cNvSpPr/>
          <p:nvPr/>
        </p:nvSpPr>
        <p:spPr>
          <a:xfrm>
            <a:off x="5144143" y="6616700"/>
            <a:ext cx="3975597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FFFFFF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20+ </a:t>
            </a:r>
            <a:endParaRPr lang="en-US" sz="12000" dirty="0"/>
          </a:p>
        </p:txBody>
      </p:sp>
      <p:sp>
        <p:nvSpPr>
          <p:cNvPr id="20" name="Text 13"/>
          <p:cNvSpPr/>
          <p:nvPr/>
        </p:nvSpPr>
        <p:spPr>
          <a:xfrm>
            <a:off x="14987873" y="6616700"/>
            <a:ext cx="3975597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4</a:t>
            </a:r>
            <a:endParaRPr lang="en-US" sz="12000" dirty="0"/>
          </a:p>
        </p:txBody>
      </p:sp>
      <p:pic>
        <p:nvPicPr>
          <p:cNvPr id="21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664" y="11569700"/>
            <a:ext cx="1613102" cy="1612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14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3" y="1321615"/>
            <a:ext cx="535551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0796349" y="1282700"/>
            <a:ext cx="450059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Следующие цели</a:t>
            </a:r>
            <a:endParaRPr lang="en-US" sz="4000" dirty="0"/>
          </a:p>
        </p:txBody>
      </p:sp>
      <p:sp>
        <p:nvSpPr>
          <p:cNvPr id="9" name="Shape 3"/>
          <p:cNvSpPr/>
          <p:nvPr/>
        </p:nvSpPr>
        <p:spPr>
          <a:xfrm>
            <a:off x="3708864" y="2552700"/>
            <a:ext cx="7659057" cy="5130800"/>
          </a:xfrm>
          <a:prstGeom prst="roundRect">
            <a:avLst>
              <a:gd name="adj" fmla="val 4990"/>
            </a:avLst>
          </a:prstGeom>
          <a:solidFill>
            <a:srgbClr val="E9EEEB">
              <a:alpha val="40000"/>
            </a:srgbClr>
          </a:solidFill>
          <a:ln/>
        </p:spPr>
      </p:sp>
      <p:sp>
        <p:nvSpPr>
          <p:cNvPr id="10" name="Shape 4"/>
          <p:cNvSpPr/>
          <p:nvPr/>
        </p:nvSpPr>
        <p:spPr>
          <a:xfrm>
            <a:off x="3708864" y="8013700"/>
            <a:ext cx="7659057" cy="5130800"/>
          </a:xfrm>
          <a:prstGeom prst="roundRect">
            <a:avLst>
              <a:gd name="adj" fmla="val 4990"/>
            </a:avLst>
          </a:prstGeom>
          <a:solidFill>
            <a:srgbClr val="E9EEEB">
              <a:alpha val="40000"/>
            </a:srgbClr>
          </a:solidFill>
          <a:ln/>
        </p:spPr>
      </p:sp>
      <p:sp>
        <p:nvSpPr>
          <p:cNvPr id="11" name="Shape 5"/>
          <p:cNvSpPr/>
          <p:nvPr/>
        </p:nvSpPr>
        <p:spPr>
          <a:xfrm>
            <a:off x="12968321" y="2552700"/>
            <a:ext cx="7659057" cy="5130800"/>
          </a:xfrm>
          <a:prstGeom prst="roundRect">
            <a:avLst>
              <a:gd name="adj" fmla="val 4990"/>
            </a:avLst>
          </a:prstGeom>
          <a:solidFill>
            <a:srgbClr val="E9EEEB">
              <a:alpha val="4000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77997" y="5372100"/>
            <a:ext cx="6549785" cy="178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buSzPct val="100000"/>
              <a:buChar char="•"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Защита проекта</a:t>
            </a:r>
            <a:endParaRPr lang="en-US" sz="3200" dirty="0"/>
          </a:p>
          <a:p>
            <a:pPr algn="l" lvl="1" marL="685800" indent="-342900">
              <a:buSzPct val="100000"/>
              <a:buChar char="•"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Внедрение доставки</a:t>
            </a:r>
            <a:endParaRPr lang="en-US" sz="3200" dirty="0"/>
          </a:p>
          <a:p>
            <a:pPr algn="l" lvl="1" marL="685800" indent="-342900">
              <a:buSzPct val="100000"/>
              <a:buChar char="•"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Тестирование доставки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>
            <a:off x="4102613" y="10972800"/>
            <a:ext cx="6549785" cy="187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buSzPct val="100000"/>
              <a:buChar char="•"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Внедрение реферальных систем</a:t>
            </a:r>
            <a:endParaRPr lang="en-US" sz="3200" dirty="0"/>
          </a:p>
          <a:p>
            <a:pPr algn="l" lvl="1" marL="685800" indent="-342900">
              <a:buSzPct val="100000"/>
              <a:buChar char="•"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Запуск email и sms-рассылок</a:t>
            </a:r>
            <a:endParaRPr lang="en-US" sz="3200" dirty="0"/>
          </a:p>
          <a:p>
            <a:pPr algn="l" indent="0" marL="0"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endParaRPr lang="en-US" sz="3200" dirty="0"/>
          </a:p>
        </p:txBody>
      </p:sp>
      <p:sp>
        <p:nvSpPr>
          <p:cNvPr id="14" name="Shape 8"/>
          <p:cNvSpPr/>
          <p:nvPr/>
        </p:nvSpPr>
        <p:spPr>
          <a:xfrm>
            <a:off x="12968321" y="8013700"/>
            <a:ext cx="7659057" cy="5130800"/>
          </a:xfrm>
          <a:prstGeom prst="roundRect">
            <a:avLst>
              <a:gd name="adj" fmla="val 4990"/>
            </a:avLst>
          </a:prstGeom>
          <a:solidFill>
            <a:srgbClr val="E9EEEB">
              <a:alpha val="4000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4013702" y="2921000"/>
            <a:ext cx="2019552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01 </a:t>
            </a:r>
            <a:endParaRPr lang="en-US" sz="9600" dirty="0"/>
          </a:p>
        </p:txBody>
      </p:sp>
      <p:pic>
        <p:nvPicPr>
          <p:cNvPr id="16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2613" y="3937000"/>
            <a:ext cx="1422578" cy="508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577997" y="2921000"/>
            <a:ext cx="2197375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02</a:t>
            </a:r>
            <a:endParaRPr lang="en-US" sz="9600" dirty="0"/>
          </a:p>
        </p:txBody>
      </p:sp>
      <p:pic>
        <p:nvPicPr>
          <p:cNvPr id="18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66908" y="3937000"/>
            <a:ext cx="1422578" cy="508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02613" y="8382000"/>
            <a:ext cx="2311689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03</a:t>
            </a:r>
            <a:endParaRPr lang="en-US" sz="9600" dirty="0"/>
          </a:p>
        </p:txBody>
      </p:sp>
      <p:pic>
        <p:nvPicPr>
          <p:cNvPr id="20" name="Image 6" descr=" 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1524" y="9398000"/>
            <a:ext cx="1422578" cy="508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13577997" y="8382000"/>
            <a:ext cx="2197375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04</a:t>
            </a:r>
            <a:endParaRPr lang="en-US" sz="9600" dirty="0"/>
          </a:p>
        </p:txBody>
      </p:sp>
      <p:pic>
        <p:nvPicPr>
          <p:cNvPr id="22" name="Image 7" descr=" 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666908" y="9398000"/>
            <a:ext cx="1422578" cy="508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4229629" y="4381500"/>
            <a:ext cx="661752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Май</a:t>
            </a:r>
            <a:endParaRPr lang="en-US" sz="4800" dirty="0"/>
          </a:p>
        </p:txBody>
      </p:sp>
      <p:sp>
        <p:nvSpPr>
          <p:cNvPr id="24" name="Text 14"/>
          <p:cNvSpPr/>
          <p:nvPr/>
        </p:nvSpPr>
        <p:spPr>
          <a:xfrm>
            <a:off x="4102613" y="5346700"/>
            <a:ext cx="6549785" cy="87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buSzPct val="100000"/>
              <a:buChar char="•"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Сбор метрик по MVP</a:t>
            </a:r>
            <a:endParaRPr lang="en-US" sz="3200" dirty="0"/>
          </a:p>
          <a:p>
            <a:pPr algn="l" lvl="1" marL="685800" indent="-342900">
              <a:buSzPct val="100000"/>
              <a:buChar char="•"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Опросы по качеству MVP</a:t>
            </a:r>
            <a:endParaRPr lang="en-US" sz="3200" dirty="0"/>
          </a:p>
          <a:p>
            <a:pPr algn="l" lvl="1" marL="685800" indent="-342900">
              <a:buSzPct val="100000"/>
              <a:buChar char="•"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Доработка MVP</a:t>
            </a:r>
            <a:endParaRPr lang="en-US" sz="3200" dirty="0"/>
          </a:p>
        </p:txBody>
      </p:sp>
      <p:sp>
        <p:nvSpPr>
          <p:cNvPr id="25" name="Text 15"/>
          <p:cNvSpPr/>
          <p:nvPr/>
        </p:nvSpPr>
        <p:spPr>
          <a:xfrm>
            <a:off x="13577997" y="11137900"/>
            <a:ext cx="6549785" cy="1710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buSzPct val="100000"/>
              <a:buChar char="•"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Мерч для курьеров</a:t>
            </a:r>
            <a:endParaRPr lang="en-US" sz="3200" dirty="0"/>
          </a:p>
          <a:p>
            <a:pPr algn="l" lvl="1" marL="685800" indent="-342900">
              <a:buSzPct val="100000"/>
              <a:buChar char="•"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Осенние акции</a:t>
            </a:r>
            <a:endParaRPr lang="en-US" sz="3200" dirty="0"/>
          </a:p>
          <a:p>
            <a:pPr algn="l" lvl="1" marL="685800" indent="-342900">
              <a:buSzPct val="100000"/>
              <a:buChar char="•"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Расширение в B2B-сегмент</a:t>
            </a:r>
            <a:endParaRPr lang="en-US" sz="3200" dirty="0"/>
          </a:p>
        </p:txBody>
      </p:sp>
      <p:sp>
        <p:nvSpPr>
          <p:cNvPr id="26" name="Text 16"/>
          <p:cNvSpPr/>
          <p:nvPr/>
        </p:nvSpPr>
        <p:spPr>
          <a:xfrm>
            <a:off x="13577997" y="4381500"/>
            <a:ext cx="661752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Июнь</a:t>
            </a:r>
            <a:endParaRPr lang="en-US" sz="4800" dirty="0"/>
          </a:p>
        </p:txBody>
      </p:sp>
      <p:sp>
        <p:nvSpPr>
          <p:cNvPr id="27" name="Text 17"/>
          <p:cNvSpPr/>
          <p:nvPr/>
        </p:nvSpPr>
        <p:spPr>
          <a:xfrm>
            <a:off x="4102613" y="9842500"/>
            <a:ext cx="661752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Июль</a:t>
            </a:r>
            <a:endParaRPr lang="en-US" sz="4800" dirty="0"/>
          </a:p>
        </p:txBody>
      </p:sp>
      <p:sp>
        <p:nvSpPr>
          <p:cNvPr id="28" name="Text 18"/>
          <p:cNvSpPr/>
          <p:nvPr/>
        </p:nvSpPr>
        <p:spPr>
          <a:xfrm>
            <a:off x="13666908" y="9842500"/>
            <a:ext cx="661752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Август - ...</a:t>
            </a:r>
            <a:endParaRPr lang="en-US" sz="4800" dirty="0"/>
          </a:p>
        </p:txBody>
      </p:sp>
      <p:sp>
        <p:nvSpPr>
          <p:cNvPr id="29" name="Text 19"/>
          <p:cNvSpPr/>
          <p:nvPr/>
        </p:nvSpPr>
        <p:spPr>
          <a:xfrm>
            <a:off x="-11736267" y="8661400"/>
            <a:ext cx="7824178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800" dirty="0">
                <a:solidFill>
                  <a:srgbClr val="FFFFFF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Задач в таск-треке Jira</a:t>
            </a:r>
            <a:endParaRPr lang="en-US" sz="4800" dirty="0"/>
          </a:p>
          <a:p>
            <a:pPr algn="ctr" indent="0" marL="0">
              <a:buNone/>
            </a:pPr>
            <a:r>
              <a:rPr lang="en-US" sz="4800" dirty="0">
                <a:solidFill>
                  <a:srgbClr val="FFFFFF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за время разработки MVP</a:t>
            </a:r>
            <a:endParaRPr lang="en-US" sz="4800" dirty="0"/>
          </a:p>
        </p:txBody>
      </p:sp>
      <p:pic>
        <p:nvPicPr>
          <p:cNvPr id="30" name="Image 8" descr=" 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647700"/>
            <a:ext cx="14619527" cy="13068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241300"/>
            <a:ext cx="14149568" cy="13474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15</a:t>
            </a:r>
            <a:endParaRPr lang="en-US" sz="9600" dirty="0"/>
          </a:p>
        </p:txBody>
      </p:sp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5" name="Image 2" descr=" 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8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96543" y="1321615"/>
            <a:ext cx="535551" cy="535493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11456832" y="1295400"/>
            <a:ext cx="337015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Репозиторий</a:t>
            </a:r>
            <a:endParaRPr lang="en-US" sz="4000" dirty="0"/>
          </a:p>
        </p:txBody>
      </p:sp>
      <p:pic>
        <p:nvPicPr>
          <p:cNvPr id="10" name="Image 5" descr=" 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827024"/>
            <a:ext cx="9291559" cy="10888976"/>
          </a:xfrm>
          <a:prstGeom prst="rect">
            <a:avLst/>
          </a:prstGeom>
        </p:spPr>
      </p:pic>
      <p:pic>
        <p:nvPicPr>
          <p:cNvPr id="11" name="Image 6" descr=" 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2497" y="4314586"/>
            <a:ext cx="9694338" cy="9401414"/>
          </a:xfrm>
          <a:prstGeom prst="rect">
            <a:avLst/>
          </a:prstGeom>
        </p:spPr>
      </p:pic>
      <p:pic>
        <p:nvPicPr>
          <p:cNvPr id="12" name="Image 7" descr=" 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067508" y="6184900"/>
            <a:ext cx="5360070" cy="535940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13884246" y="3479800"/>
            <a:ext cx="9726593" cy="3235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8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Thank You!</a:t>
            </a:r>
            <a:endParaRPr lang="en-US" sz="12800" dirty="0"/>
          </a:p>
          <a:p>
            <a:pPr algn="ctr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Cледите за нами на GitHub</a:t>
            </a:r>
            <a:endParaRPr lang="en-US" sz="12800" dirty="0"/>
          </a:p>
          <a:p>
            <a:pPr algn="ctr" indent="0" marL="0">
              <a:buNone/>
            </a:pPr>
            <a:r>
              <a:rPr lang="en-US" sz="200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1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51406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02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1" y="1321615"/>
            <a:ext cx="535561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sp>
        <p:nvSpPr>
          <p:cNvPr id="9" name="Shape 3"/>
          <p:cNvSpPr/>
          <p:nvPr/>
        </p:nvSpPr>
        <p:spPr>
          <a:xfrm>
            <a:off x="3708864" y="2552700"/>
            <a:ext cx="7659057" cy="5130800"/>
          </a:xfrm>
          <a:prstGeom prst="roundRect">
            <a:avLst>
              <a:gd name="adj" fmla="val 4990"/>
            </a:avLst>
          </a:prstGeom>
          <a:solidFill>
            <a:srgbClr val="E9EEEB">
              <a:alpha val="40000"/>
            </a:srgbClr>
          </a:solidFill>
          <a:ln/>
        </p:spPr>
      </p:sp>
      <p:sp>
        <p:nvSpPr>
          <p:cNvPr id="10" name="Shape 4"/>
          <p:cNvSpPr/>
          <p:nvPr/>
        </p:nvSpPr>
        <p:spPr>
          <a:xfrm>
            <a:off x="3708864" y="8013700"/>
            <a:ext cx="7659057" cy="5130800"/>
          </a:xfrm>
          <a:prstGeom prst="roundRect">
            <a:avLst>
              <a:gd name="adj" fmla="val 4990"/>
            </a:avLst>
          </a:prstGeom>
          <a:solidFill>
            <a:srgbClr val="E9EEEB">
              <a:alpha val="40000"/>
            </a:srgbClr>
          </a:solidFill>
          <a:ln/>
        </p:spPr>
      </p:sp>
      <p:sp>
        <p:nvSpPr>
          <p:cNvPr id="11" name="Shape 5"/>
          <p:cNvSpPr/>
          <p:nvPr/>
        </p:nvSpPr>
        <p:spPr>
          <a:xfrm>
            <a:off x="12968321" y="2552700"/>
            <a:ext cx="7659057" cy="5130800"/>
          </a:xfrm>
          <a:prstGeom prst="roundRect">
            <a:avLst>
              <a:gd name="adj" fmla="val 4990"/>
            </a:avLst>
          </a:prstGeom>
          <a:solidFill>
            <a:srgbClr val="E9EEEB">
              <a:alpha val="40000"/>
            </a:srgbClr>
          </a:solidFill>
          <a:ln/>
        </p:spPr>
      </p:sp>
      <p:sp>
        <p:nvSpPr>
          <p:cNvPr id="12" name="Shape 6"/>
          <p:cNvSpPr/>
          <p:nvPr/>
        </p:nvSpPr>
        <p:spPr>
          <a:xfrm>
            <a:off x="12968321" y="8013700"/>
            <a:ext cx="7659057" cy="5130800"/>
          </a:xfrm>
          <a:prstGeom prst="roundRect">
            <a:avLst>
              <a:gd name="adj" fmla="val 4990"/>
            </a:avLst>
          </a:prstGeom>
          <a:solidFill>
            <a:srgbClr val="E9EEEB">
              <a:alpha val="4000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4013702" y="2921000"/>
            <a:ext cx="2019552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01</a:t>
            </a:r>
            <a:endParaRPr lang="en-US" sz="9600" dirty="0"/>
          </a:p>
        </p:txBody>
      </p:sp>
      <p:pic>
        <p:nvPicPr>
          <p:cNvPr id="14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2613" y="3937000"/>
            <a:ext cx="1422578" cy="508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577997" y="2921000"/>
            <a:ext cx="2197375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02</a:t>
            </a:r>
            <a:endParaRPr lang="en-US" sz="9600" dirty="0"/>
          </a:p>
        </p:txBody>
      </p:sp>
      <p:pic>
        <p:nvPicPr>
          <p:cNvPr id="16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66908" y="3937000"/>
            <a:ext cx="1422578" cy="508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102613" y="8382000"/>
            <a:ext cx="2311689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03</a:t>
            </a:r>
            <a:endParaRPr lang="en-US" sz="9600" dirty="0"/>
          </a:p>
        </p:txBody>
      </p:sp>
      <p:pic>
        <p:nvPicPr>
          <p:cNvPr id="18" name="Image 6" descr=" 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1524" y="9398000"/>
            <a:ext cx="1422578" cy="5080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3577997" y="8382000"/>
            <a:ext cx="2197375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04</a:t>
            </a:r>
            <a:endParaRPr lang="en-US" sz="9600" dirty="0"/>
          </a:p>
        </p:txBody>
      </p:sp>
      <p:pic>
        <p:nvPicPr>
          <p:cNvPr id="20" name="Image 7" descr=" 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666908" y="9398000"/>
            <a:ext cx="1422578" cy="5080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3492937" y="4381500"/>
            <a:ext cx="661752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MVP релизовано.</a:t>
            </a:r>
            <a:endParaRPr lang="en-US" sz="4800" dirty="0"/>
          </a:p>
        </p:txBody>
      </p:sp>
      <p:sp>
        <p:nvSpPr>
          <p:cNvPr id="22" name="Text 12"/>
          <p:cNvSpPr/>
          <p:nvPr/>
        </p:nvSpPr>
        <p:spPr>
          <a:xfrm>
            <a:off x="4191524" y="5969000"/>
            <a:ext cx="6549785" cy="87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Реализован базовый функционал для пользователей.</a:t>
            </a:r>
            <a:endParaRPr lang="en-US" sz="3200" dirty="0"/>
          </a:p>
        </p:txBody>
      </p:sp>
      <p:sp>
        <p:nvSpPr>
          <p:cNvPr id="23" name="Text 13"/>
          <p:cNvSpPr/>
          <p:nvPr/>
        </p:nvSpPr>
        <p:spPr>
          <a:xfrm>
            <a:off x="13577997" y="5969000"/>
            <a:ext cx="6549785" cy="87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Тестирование успешно проведено и отчетность написана.</a:t>
            </a:r>
            <a:endParaRPr lang="en-US" sz="3200" dirty="0"/>
          </a:p>
        </p:txBody>
      </p:sp>
      <p:sp>
        <p:nvSpPr>
          <p:cNvPr id="24" name="Text 14"/>
          <p:cNvSpPr/>
          <p:nvPr/>
        </p:nvSpPr>
        <p:spPr>
          <a:xfrm>
            <a:off x="4013702" y="11480800"/>
            <a:ext cx="6549785" cy="87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Работа команды улучшена, учет времени добавлен.</a:t>
            </a:r>
            <a:endParaRPr lang="en-US" sz="3200" dirty="0"/>
          </a:p>
        </p:txBody>
      </p:sp>
      <p:sp>
        <p:nvSpPr>
          <p:cNvPr id="25" name="Text 15"/>
          <p:cNvSpPr/>
          <p:nvPr/>
        </p:nvSpPr>
        <p:spPr>
          <a:xfrm>
            <a:off x="13577997" y="11671300"/>
            <a:ext cx="6549785" cy="87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Документация к тестированию, работе команды написана.</a:t>
            </a:r>
            <a:endParaRPr lang="en-US" sz="3200" dirty="0"/>
          </a:p>
        </p:txBody>
      </p:sp>
      <p:sp>
        <p:nvSpPr>
          <p:cNvPr id="26" name="Text 16"/>
          <p:cNvSpPr/>
          <p:nvPr/>
        </p:nvSpPr>
        <p:spPr>
          <a:xfrm>
            <a:off x="13577997" y="4381500"/>
            <a:ext cx="661752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Тестирование проведено.</a:t>
            </a:r>
            <a:endParaRPr lang="en-US" sz="4800" dirty="0"/>
          </a:p>
        </p:txBody>
      </p:sp>
      <p:sp>
        <p:nvSpPr>
          <p:cNvPr id="27" name="Text 17"/>
          <p:cNvSpPr/>
          <p:nvPr/>
        </p:nvSpPr>
        <p:spPr>
          <a:xfrm>
            <a:off x="4102613" y="9842500"/>
            <a:ext cx="661752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Работа команды улучшена.</a:t>
            </a:r>
            <a:endParaRPr lang="en-US" sz="4800" dirty="0"/>
          </a:p>
        </p:txBody>
      </p:sp>
      <p:sp>
        <p:nvSpPr>
          <p:cNvPr id="28" name="Text 18"/>
          <p:cNvSpPr/>
          <p:nvPr/>
        </p:nvSpPr>
        <p:spPr>
          <a:xfrm>
            <a:off x="13577997" y="9842500"/>
            <a:ext cx="661752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Документация обновлена.</a:t>
            </a:r>
            <a:endParaRPr lang="en-US" sz="4800" dirty="0"/>
          </a:p>
        </p:txBody>
      </p:sp>
      <p:sp>
        <p:nvSpPr>
          <p:cNvPr id="29" name="Text 19"/>
          <p:cNvSpPr/>
          <p:nvPr/>
        </p:nvSpPr>
        <p:spPr>
          <a:xfrm>
            <a:off x="10364495" y="2705100"/>
            <a:ext cx="812902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✅</a:t>
            </a:r>
            <a:endParaRPr lang="en-US" sz="4800" dirty="0"/>
          </a:p>
        </p:txBody>
      </p:sp>
      <p:sp>
        <p:nvSpPr>
          <p:cNvPr id="30" name="Text 20"/>
          <p:cNvSpPr/>
          <p:nvPr/>
        </p:nvSpPr>
        <p:spPr>
          <a:xfrm>
            <a:off x="19687461" y="2743200"/>
            <a:ext cx="812902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✅</a:t>
            </a:r>
            <a:endParaRPr lang="en-US" sz="4800" dirty="0"/>
          </a:p>
        </p:txBody>
      </p:sp>
      <p:sp>
        <p:nvSpPr>
          <p:cNvPr id="31" name="Text 21"/>
          <p:cNvSpPr/>
          <p:nvPr/>
        </p:nvSpPr>
        <p:spPr>
          <a:xfrm>
            <a:off x="10364495" y="8229600"/>
            <a:ext cx="812902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✅</a:t>
            </a:r>
            <a:endParaRPr lang="en-US" sz="4800" dirty="0"/>
          </a:p>
        </p:txBody>
      </p:sp>
      <p:sp>
        <p:nvSpPr>
          <p:cNvPr id="32" name="Text 22"/>
          <p:cNvSpPr/>
          <p:nvPr/>
        </p:nvSpPr>
        <p:spPr>
          <a:xfrm>
            <a:off x="19687461" y="8496300"/>
            <a:ext cx="812902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✅</a:t>
            </a:r>
            <a:endParaRPr 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1" y="1321615"/>
            <a:ext cx="535561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9700"/>
            <a:ext cx="13806626" cy="135763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35079" y="2413000"/>
            <a:ext cx="9729416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Architecture</a:t>
            </a:r>
            <a:endParaRPr lang="en-US" sz="12000" dirty="0"/>
          </a:p>
        </p:txBody>
      </p:sp>
      <p:sp>
        <p:nvSpPr>
          <p:cNvPr id="11" name="Shape 4"/>
          <p:cNvSpPr/>
          <p:nvPr/>
        </p:nvSpPr>
        <p:spPr>
          <a:xfrm>
            <a:off x="3632654" y="4254500"/>
            <a:ext cx="16994724" cy="8674100"/>
          </a:xfrm>
          <a:prstGeom prst="rect">
            <a:avLst/>
          </a:prstGeom>
          <a:solidFill>
            <a:srgbClr val="2580F8">
              <a:alpha val="100000"/>
            </a:srgbClr>
          </a:solidFill>
          <a:ln/>
        </p:spPr>
      </p:sp>
      <p:pic>
        <p:nvPicPr>
          <p:cNvPr id="12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4749" y="4775200"/>
            <a:ext cx="15597549" cy="765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04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0" y="1321615"/>
            <a:ext cx="535560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9700"/>
            <a:ext cx="13806626" cy="135763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002000" y="11874500"/>
            <a:ext cx="7239905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Use case</a:t>
            </a:r>
            <a:endParaRPr lang="en-US" sz="12000" dirty="0"/>
          </a:p>
        </p:txBody>
      </p:sp>
      <p:sp>
        <p:nvSpPr>
          <p:cNvPr id="11" name="Text 4"/>
          <p:cNvSpPr/>
          <p:nvPr/>
        </p:nvSpPr>
        <p:spPr>
          <a:xfrm>
            <a:off x="14835454" y="12052300"/>
            <a:ext cx="2032254" cy="203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🙍🏻‍♂️</a:t>
            </a:r>
            <a:endParaRPr lang="en-US" sz="12000" dirty="0"/>
          </a:p>
        </p:txBody>
      </p:sp>
      <p:pic>
        <p:nvPicPr>
          <p:cNvPr id="12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3654" y="2552700"/>
            <a:ext cx="10237480" cy="932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05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3" y="1321615"/>
            <a:ext cx="535563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9700"/>
            <a:ext cx="13806626" cy="135763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7455832" y="11658600"/>
            <a:ext cx="7239905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Use case</a:t>
            </a:r>
            <a:endParaRPr lang="en-US" sz="12000" dirty="0"/>
          </a:p>
        </p:txBody>
      </p:sp>
      <p:pic>
        <p:nvPicPr>
          <p:cNvPr id="11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44543" y="2654300"/>
            <a:ext cx="10885260" cy="900430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4619527" y="11938000"/>
            <a:ext cx="2032254" cy="203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🛒</a:t>
            </a:r>
            <a:endParaRPr lang="en-US" sz="1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06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3" y="1321615"/>
            <a:ext cx="535563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9700"/>
            <a:ext cx="13806626" cy="135763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027403" y="11544300"/>
            <a:ext cx="7239905" cy="23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Use case </a:t>
            </a:r>
            <a:endParaRPr lang="en-US" sz="12000" dirty="0"/>
          </a:p>
        </p:txBody>
      </p:sp>
      <p:pic>
        <p:nvPicPr>
          <p:cNvPr id="11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75997" y="2616200"/>
            <a:ext cx="14200375" cy="892810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5483235" y="11823700"/>
            <a:ext cx="2032254" cy="203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0" dirty="0">
                <a:solidFill>
                  <a:srgbClr val="000000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🛠️</a:t>
            </a:r>
            <a:endParaRPr lang="en-US" sz="1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07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3" y="1321615"/>
            <a:ext cx="535563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9700"/>
            <a:ext cx="13806626" cy="13576300"/>
          </a:xfrm>
          <a:prstGeom prst="rect">
            <a:avLst/>
          </a:prstGeom>
        </p:spPr>
      </p:pic>
      <p:pic>
        <p:nvPicPr>
          <p:cNvPr id="10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68521" y="2781300"/>
            <a:ext cx="4572572" cy="9918700"/>
          </a:xfrm>
          <a:prstGeom prst="rect">
            <a:avLst/>
          </a:prstGeom>
        </p:spPr>
      </p:pic>
      <p:pic>
        <p:nvPicPr>
          <p:cNvPr id="11" name="Image 6" descr=" 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42530" y="2781300"/>
            <a:ext cx="4572572" cy="9918700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5796158" y="12928600"/>
            <a:ext cx="306531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Окно входа</a:t>
            </a:r>
            <a:endParaRPr lang="en-US" sz="4000" dirty="0"/>
          </a:p>
        </p:txBody>
      </p:sp>
      <p:sp>
        <p:nvSpPr>
          <p:cNvPr id="13" name="Text 4"/>
          <p:cNvSpPr/>
          <p:nvPr/>
        </p:nvSpPr>
        <p:spPr>
          <a:xfrm>
            <a:off x="13645739" y="12928600"/>
            <a:ext cx="4830837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Окно регистрации</a:t>
            </a:r>
            <a:endParaRPr 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08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3" y="1321615"/>
            <a:ext cx="535563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9700"/>
            <a:ext cx="13806626" cy="13576300"/>
          </a:xfrm>
          <a:prstGeom prst="rect">
            <a:avLst/>
          </a:prstGeom>
        </p:spPr>
      </p:pic>
      <p:pic>
        <p:nvPicPr>
          <p:cNvPr id="10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84648" y="2781300"/>
            <a:ext cx="4572572" cy="9918700"/>
          </a:xfrm>
          <a:prstGeom prst="rect">
            <a:avLst/>
          </a:prstGeom>
        </p:spPr>
      </p:pic>
      <p:pic>
        <p:nvPicPr>
          <p:cNvPr id="11" name="Image 6" descr=" 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0029" y="2781300"/>
            <a:ext cx="4572572" cy="9918700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7015510" y="12928600"/>
            <a:ext cx="217620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Каталог</a:t>
            </a:r>
            <a:endParaRPr lang="en-US" sz="4000" dirty="0"/>
          </a:p>
        </p:txBody>
      </p:sp>
      <p:sp>
        <p:nvSpPr>
          <p:cNvPr id="13" name="Text 4"/>
          <p:cNvSpPr/>
          <p:nvPr/>
        </p:nvSpPr>
        <p:spPr>
          <a:xfrm>
            <a:off x="15944726" y="12928600"/>
            <a:ext cx="226511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Корзина</a:t>
            </a:r>
            <a:endParaRPr lang="en-US" sz="4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0197" y="11874500"/>
            <a:ext cx="2413302" cy="146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09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1624" y="965200"/>
            <a:ext cx="17312264" cy="1257300"/>
          </a:xfrm>
          <a:prstGeom prst="rect">
            <a:avLst/>
          </a:prstGeom>
        </p:spPr>
      </p:pic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0" y="965200"/>
            <a:ext cx="3531041" cy="1257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27378" y="965200"/>
            <a:ext cx="1270159" cy="12573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619" y="1282700"/>
            <a:ext cx="622378" cy="622300"/>
          </a:xfrm>
          <a:prstGeom prst="rect">
            <a:avLst/>
          </a:prstGeom>
        </p:spPr>
      </p:pic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6543" y="1321615"/>
            <a:ext cx="535563" cy="53549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246756" y="1282700"/>
            <a:ext cx="715522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Ваши подарки, наши заботы</a:t>
            </a:r>
            <a:endParaRPr lang="en-US" sz="4000" dirty="0"/>
          </a:p>
        </p:txBody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9700"/>
            <a:ext cx="13806626" cy="13576300"/>
          </a:xfrm>
          <a:prstGeom prst="rect">
            <a:avLst/>
          </a:prstGeom>
        </p:spPr>
      </p:pic>
      <p:pic>
        <p:nvPicPr>
          <p:cNvPr id="10" name="Image 5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84648" y="2781300"/>
            <a:ext cx="4572572" cy="9918700"/>
          </a:xfrm>
          <a:prstGeom prst="rect">
            <a:avLst/>
          </a:prstGeom>
        </p:spPr>
      </p:pic>
      <p:pic>
        <p:nvPicPr>
          <p:cNvPr id="11" name="Image 6" descr=" 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02813" y="2781300"/>
            <a:ext cx="4572572" cy="9918700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5427812" y="12928600"/>
            <a:ext cx="350987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Лист заказов</a:t>
            </a:r>
            <a:endParaRPr lang="en-US" sz="4000" dirty="0"/>
          </a:p>
        </p:txBody>
      </p:sp>
      <p:sp>
        <p:nvSpPr>
          <p:cNvPr id="13" name="Text 4"/>
          <p:cNvSpPr/>
          <p:nvPr/>
        </p:nvSpPr>
        <p:spPr>
          <a:xfrm>
            <a:off x="14522148" y="12928600"/>
            <a:ext cx="511027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Страница магазина</a:t>
            </a:r>
            <a:endParaRPr lang="en-US"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2025-05-06T07:40:08Z</dcterms:created>
  <dcterms:modified xsi:type="dcterms:W3CDTF">2025-05-06T07:40:08Z</dcterms:modified>
</cp:coreProperties>
</file>